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Slab" panose="020B0604020202020204" charset="0"/>
      <p:regular r:id="rId14"/>
      <p:bold r:id="rId15"/>
    </p:embeddedFont>
    <p:embeddedFont>
      <p:font typeface="Robo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ED02CC-6FBE-4E34-83CA-23F84EFDCED4}">
  <a:tblStyle styleId="{A6ED02CC-6FBE-4E34-83CA-23F84EFDCED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72" y="9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e7c5ffce16_2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e7c5ffce16_2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89a2b6f216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89a2b6f21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8492b7f9d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8492b7f9d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88a13e39d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88a13e39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899ce8246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899ce824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899ce8246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899ce8246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e7c5ffce16_2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e7c5ffce16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66 references (72.5%) in the Old testament</a:t>
            </a:r>
            <a:endParaRPr/>
          </a:p>
          <a:p>
            <a:pPr marL="0" lvl="0" indent="0" algn="l" rtl="0">
              <a:spcBef>
                <a:spcPts val="0"/>
              </a:spcBef>
              <a:spcAft>
                <a:spcPts val="0"/>
              </a:spcAft>
              <a:buNone/>
            </a:pPr>
            <a:endParaRPr/>
          </a:p>
          <a:p>
            <a:pPr marL="0" lvl="0" indent="0" algn="l" rtl="0">
              <a:spcBef>
                <a:spcPts val="0"/>
              </a:spcBef>
              <a:spcAft>
                <a:spcPts val="0"/>
              </a:spcAft>
              <a:buNone/>
            </a:pPr>
            <a:r>
              <a:rPr lang="en-GB"/>
              <a:t>25 references (27.5%) in the New testament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89a2b6f2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89a2b6f2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89a2b6f21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89a2b6f21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89a2b6f216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89a2b6f21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89a2b6f216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89a2b6f21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a:t>Humility</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James 3 v 13</a:t>
            </a:r>
            <a:endParaRPr/>
          </a:p>
        </p:txBody>
      </p:sp>
      <p:sp>
        <p:nvSpPr>
          <p:cNvPr id="117" name="Google Shape;117;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GB" sz="2200" i="1"/>
              <a:t>Who is wise and understanding among you? Let them show it by their good life, by deeds done in the humility that comes from wisdom.</a:t>
            </a:r>
            <a:endParaRPr sz="2200" i="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GB"/>
              <a:t>Where is God asking for your humility? The “anti -fruit”</a:t>
            </a:r>
            <a:endParaRPr/>
          </a:p>
        </p:txBody>
      </p:sp>
      <p:graphicFrame>
        <p:nvGraphicFramePr>
          <p:cNvPr id="123" name="Google Shape;123;p23"/>
          <p:cNvGraphicFramePr/>
          <p:nvPr/>
        </p:nvGraphicFramePr>
        <p:xfrm>
          <a:off x="1676275" y="1415325"/>
          <a:ext cx="5791450" cy="3557700"/>
        </p:xfrm>
        <a:graphic>
          <a:graphicData uri="http://schemas.openxmlformats.org/drawingml/2006/table">
            <a:tbl>
              <a:tblPr>
                <a:noFill/>
                <a:tableStyleId>{A6ED02CC-6FBE-4E34-83CA-23F84EFDCED4}</a:tableStyleId>
              </a:tblPr>
              <a:tblGrid>
                <a:gridCol w="2895725">
                  <a:extLst>
                    <a:ext uri="{9D8B030D-6E8A-4147-A177-3AD203B41FA5}">
                      <a16:colId xmlns:a16="http://schemas.microsoft.com/office/drawing/2014/main" val="20000"/>
                    </a:ext>
                  </a:extLst>
                </a:gridCol>
                <a:gridCol w="2895725">
                  <a:extLst>
                    <a:ext uri="{9D8B030D-6E8A-4147-A177-3AD203B41FA5}">
                      <a16:colId xmlns:a16="http://schemas.microsoft.com/office/drawing/2014/main" val="20001"/>
                    </a:ext>
                  </a:extLst>
                </a:gridCol>
              </a:tblGrid>
              <a:tr h="395300">
                <a:tc>
                  <a:txBody>
                    <a:bodyPr/>
                    <a:lstStyle/>
                    <a:p>
                      <a:pPr marL="0" lvl="0" indent="0" algn="l" rtl="0">
                        <a:spcBef>
                          <a:spcPts val="0"/>
                        </a:spcBef>
                        <a:spcAft>
                          <a:spcPts val="0"/>
                        </a:spcAft>
                        <a:buNone/>
                      </a:pPr>
                      <a:r>
                        <a:rPr lang="en-GB" sz="1800">
                          <a:solidFill>
                            <a:schemeClr val="dk1"/>
                          </a:solidFill>
                          <a:latin typeface="Roboto"/>
                          <a:ea typeface="Roboto"/>
                          <a:cs typeface="Roboto"/>
                          <a:sym typeface="Roboto"/>
                        </a:rPr>
                        <a:t>Love</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sz="1800">
                          <a:solidFill>
                            <a:schemeClr val="dk1"/>
                          </a:solidFill>
                          <a:latin typeface="Roboto"/>
                          <a:ea typeface="Roboto"/>
                          <a:cs typeface="Roboto"/>
                          <a:sym typeface="Roboto"/>
                        </a:rPr>
                        <a:t>Undervalue</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95300">
                <a:tc>
                  <a:txBody>
                    <a:bodyPr/>
                    <a:lstStyle/>
                    <a:p>
                      <a:pPr marL="0" lvl="0" indent="0" algn="l" rtl="0">
                        <a:spcBef>
                          <a:spcPts val="0"/>
                        </a:spcBef>
                        <a:spcAft>
                          <a:spcPts val="0"/>
                        </a:spcAft>
                        <a:buNone/>
                      </a:pPr>
                      <a:r>
                        <a:rPr lang="en-GB" sz="1800">
                          <a:solidFill>
                            <a:schemeClr val="dk1"/>
                          </a:solidFill>
                          <a:latin typeface="Roboto"/>
                          <a:ea typeface="Roboto"/>
                          <a:cs typeface="Roboto"/>
                          <a:sym typeface="Roboto"/>
                        </a:rPr>
                        <a:t>Joy</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sz="1800">
                          <a:solidFill>
                            <a:schemeClr val="dk1"/>
                          </a:solidFill>
                          <a:latin typeface="Roboto"/>
                          <a:ea typeface="Roboto"/>
                          <a:cs typeface="Roboto"/>
                          <a:sym typeface="Roboto"/>
                        </a:rPr>
                        <a:t>Anguish</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95300">
                <a:tc>
                  <a:txBody>
                    <a:bodyPr/>
                    <a:lstStyle/>
                    <a:p>
                      <a:pPr marL="0" lvl="0" indent="0" algn="l" rtl="0">
                        <a:spcBef>
                          <a:spcPts val="0"/>
                        </a:spcBef>
                        <a:spcAft>
                          <a:spcPts val="0"/>
                        </a:spcAft>
                        <a:buNone/>
                      </a:pPr>
                      <a:r>
                        <a:rPr lang="en-GB" sz="1800">
                          <a:solidFill>
                            <a:schemeClr val="dk1"/>
                          </a:solidFill>
                          <a:latin typeface="Roboto"/>
                          <a:ea typeface="Roboto"/>
                          <a:cs typeface="Roboto"/>
                          <a:sym typeface="Roboto"/>
                        </a:rPr>
                        <a:t>Peace</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sz="1800">
                          <a:solidFill>
                            <a:schemeClr val="dk1"/>
                          </a:solidFill>
                          <a:latin typeface="Roboto"/>
                          <a:ea typeface="Roboto"/>
                          <a:cs typeface="Roboto"/>
                          <a:sym typeface="Roboto"/>
                        </a:rPr>
                        <a:t>Unrest</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95300">
                <a:tc>
                  <a:txBody>
                    <a:bodyPr/>
                    <a:lstStyle/>
                    <a:p>
                      <a:pPr marL="0" lvl="0" indent="0" algn="l" rtl="0">
                        <a:spcBef>
                          <a:spcPts val="0"/>
                        </a:spcBef>
                        <a:spcAft>
                          <a:spcPts val="0"/>
                        </a:spcAft>
                        <a:buNone/>
                      </a:pPr>
                      <a:r>
                        <a:rPr lang="en-GB" sz="1800">
                          <a:solidFill>
                            <a:schemeClr val="dk1"/>
                          </a:solidFill>
                          <a:latin typeface="Roboto"/>
                          <a:ea typeface="Roboto"/>
                          <a:cs typeface="Roboto"/>
                          <a:sym typeface="Roboto"/>
                        </a:rPr>
                        <a:t>Patience</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sz="1800">
                          <a:solidFill>
                            <a:schemeClr val="dk1"/>
                          </a:solidFill>
                          <a:latin typeface="Roboto"/>
                          <a:ea typeface="Roboto"/>
                          <a:cs typeface="Roboto"/>
                          <a:sym typeface="Roboto"/>
                        </a:rPr>
                        <a:t>Defiance</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395300">
                <a:tc>
                  <a:txBody>
                    <a:bodyPr/>
                    <a:lstStyle/>
                    <a:p>
                      <a:pPr marL="0" lvl="0" indent="0" algn="l" rtl="0">
                        <a:spcBef>
                          <a:spcPts val="0"/>
                        </a:spcBef>
                        <a:spcAft>
                          <a:spcPts val="0"/>
                        </a:spcAft>
                        <a:buNone/>
                      </a:pPr>
                      <a:r>
                        <a:rPr lang="en-GB" sz="1800">
                          <a:solidFill>
                            <a:schemeClr val="dk1"/>
                          </a:solidFill>
                          <a:latin typeface="Roboto"/>
                          <a:ea typeface="Roboto"/>
                          <a:cs typeface="Roboto"/>
                          <a:sym typeface="Roboto"/>
                        </a:rPr>
                        <a:t>Kindness</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sz="1800">
                          <a:solidFill>
                            <a:schemeClr val="dk1"/>
                          </a:solidFill>
                          <a:latin typeface="Roboto"/>
                          <a:ea typeface="Roboto"/>
                          <a:cs typeface="Roboto"/>
                          <a:sym typeface="Roboto"/>
                        </a:rPr>
                        <a:t>Interference</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395300">
                <a:tc>
                  <a:txBody>
                    <a:bodyPr/>
                    <a:lstStyle/>
                    <a:p>
                      <a:pPr marL="0" lvl="0" indent="0" algn="l" rtl="0">
                        <a:spcBef>
                          <a:spcPts val="0"/>
                        </a:spcBef>
                        <a:spcAft>
                          <a:spcPts val="0"/>
                        </a:spcAft>
                        <a:buNone/>
                      </a:pPr>
                      <a:r>
                        <a:rPr lang="en-GB" sz="1800">
                          <a:solidFill>
                            <a:schemeClr val="dk1"/>
                          </a:solidFill>
                          <a:latin typeface="Roboto"/>
                          <a:ea typeface="Roboto"/>
                          <a:cs typeface="Roboto"/>
                          <a:sym typeface="Roboto"/>
                        </a:rPr>
                        <a:t>Goodness</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sz="1800">
                          <a:solidFill>
                            <a:schemeClr val="dk1"/>
                          </a:solidFill>
                          <a:latin typeface="Roboto"/>
                          <a:ea typeface="Roboto"/>
                          <a:cs typeface="Roboto"/>
                          <a:sym typeface="Roboto"/>
                        </a:rPr>
                        <a:t>Wickedness</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395300">
                <a:tc>
                  <a:txBody>
                    <a:bodyPr/>
                    <a:lstStyle/>
                    <a:p>
                      <a:pPr marL="0" lvl="0" indent="0" algn="l" rtl="0">
                        <a:spcBef>
                          <a:spcPts val="0"/>
                        </a:spcBef>
                        <a:spcAft>
                          <a:spcPts val="0"/>
                        </a:spcAft>
                        <a:buNone/>
                      </a:pPr>
                      <a:r>
                        <a:rPr lang="en-GB" sz="1800">
                          <a:solidFill>
                            <a:schemeClr val="dk1"/>
                          </a:solidFill>
                          <a:latin typeface="Roboto"/>
                          <a:ea typeface="Roboto"/>
                          <a:cs typeface="Roboto"/>
                          <a:sym typeface="Roboto"/>
                        </a:rPr>
                        <a:t>Faithfulness</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sz="1800">
                          <a:solidFill>
                            <a:schemeClr val="dk1"/>
                          </a:solidFill>
                          <a:latin typeface="Roboto"/>
                          <a:ea typeface="Roboto"/>
                          <a:cs typeface="Roboto"/>
                          <a:sym typeface="Roboto"/>
                        </a:rPr>
                        <a:t>Disloyalty</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395300">
                <a:tc>
                  <a:txBody>
                    <a:bodyPr/>
                    <a:lstStyle/>
                    <a:p>
                      <a:pPr marL="0" lvl="0" indent="0" algn="l" rtl="0">
                        <a:spcBef>
                          <a:spcPts val="0"/>
                        </a:spcBef>
                        <a:spcAft>
                          <a:spcPts val="0"/>
                        </a:spcAft>
                        <a:buNone/>
                      </a:pPr>
                      <a:r>
                        <a:rPr lang="en-GB" sz="1800">
                          <a:solidFill>
                            <a:schemeClr val="dk1"/>
                          </a:solidFill>
                          <a:latin typeface="Roboto"/>
                          <a:ea typeface="Roboto"/>
                          <a:cs typeface="Roboto"/>
                          <a:sym typeface="Roboto"/>
                        </a:rPr>
                        <a:t>Gentleness</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sz="1800">
                          <a:solidFill>
                            <a:schemeClr val="dk1"/>
                          </a:solidFill>
                          <a:latin typeface="Roboto"/>
                          <a:ea typeface="Roboto"/>
                          <a:cs typeface="Roboto"/>
                          <a:sym typeface="Roboto"/>
                        </a:rPr>
                        <a:t>Harshness</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395300">
                <a:tc>
                  <a:txBody>
                    <a:bodyPr/>
                    <a:lstStyle/>
                    <a:p>
                      <a:pPr marL="0" lvl="0" indent="0" algn="l" rtl="0">
                        <a:spcBef>
                          <a:spcPts val="0"/>
                        </a:spcBef>
                        <a:spcAft>
                          <a:spcPts val="0"/>
                        </a:spcAft>
                        <a:buNone/>
                      </a:pPr>
                      <a:r>
                        <a:rPr lang="en-GB" sz="1800">
                          <a:solidFill>
                            <a:schemeClr val="dk1"/>
                          </a:solidFill>
                          <a:latin typeface="Roboto"/>
                          <a:ea typeface="Roboto"/>
                          <a:cs typeface="Roboto"/>
                          <a:sym typeface="Roboto"/>
                        </a:rPr>
                        <a:t>Self-control</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sz="1800">
                          <a:solidFill>
                            <a:schemeClr val="dk1"/>
                          </a:solidFill>
                          <a:latin typeface="Roboto"/>
                          <a:ea typeface="Roboto"/>
                          <a:cs typeface="Roboto"/>
                          <a:sym typeface="Roboto"/>
                        </a:rPr>
                        <a:t>Overindulgence</a:t>
                      </a:r>
                      <a:endParaRPr sz="1800">
                        <a:solidFill>
                          <a:schemeClr val="dk1"/>
                        </a:solidFill>
                        <a:latin typeface="Roboto"/>
                        <a:ea typeface="Roboto"/>
                        <a:cs typeface="Roboto"/>
                        <a:sym typeface="Roboto"/>
                      </a:endParaRPr>
                    </a:p>
                  </a:txBody>
                  <a:tcPr marL="91425" marR="91425" marT="18000" marB="18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24" name="Google Shape;124;p23"/>
          <p:cNvSpPr txBox="1"/>
          <p:nvPr/>
        </p:nvSpPr>
        <p:spPr>
          <a:xfrm rot="-5400000">
            <a:off x="-427775" y="2868525"/>
            <a:ext cx="3265200" cy="65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chemeClr val="dk1"/>
                </a:solidFill>
                <a:latin typeface="Roboto Slab"/>
                <a:ea typeface="Roboto Slab"/>
                <a:cs typeface="Roboto Slab"/>
                <a:sym typeface="Roboto Slab"/>
              </a:rPr>
              <a:t>The fruit of the Spirit</a:t>
            </a:r>
            <a:endParaRPr>
              <a:solidFill>
                <a:schemeClr val="dk1"/>
              </a:solidFill>
              <a:latin typeface="Roboto Slab"/>
              <a:ea typeface="Roboto Slab"/>
              <a:cs typeface="Roboto Slab"/>
              <a:sym typeface="Roboto Slab"/>
            </a:endParaRPr>
          </a:p>
        </p:txBody>
      </p:sp>
      <p:sp>
        <p:nvSpPr>
          <p:cNvPr id="125" name="Google Shape;125;p23"/>
          <p:cNvSpPr txBox="1"/>
          <p:nvPr/>
        </p:nvSpPr>
        <p:spPr>
          <a:xfrm rot="5400000">
            <a:off x="6306575" y="2868525"/>
            <a:ext cx="3265200" cy="65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chemeClr val="dk1"/>
                </a:solidFill>
                <a:latin typeface="Roboto Slab"/>
                <a:ea typeface="Roboto Slab"/>
                <a:cs typeface="Roboto Slab"/>
                <a:sym typeface="Roboto Slab"/>
              </a:rPr>
              <a:t>The anti-fruit</a:t>
            </a:r>
            <a:endParaRPr>
              <a:solidFill>
                <a:schemeClr val="dk1"/>
              </a:solidFill>
              <a:latin typeface="Roboto Slab"/>
              <a:ea typeface="Roboto Slab"/>
              <a:cs typeface="Roboto Slab"/>
              <a:sym typeface="Roboto Slab"/>
            </a:endParaRPr>
          </a:p>
        </p:txBody>
      </p:sp>
      <p:cxnSp>
        <p:nvCxnSpPr>
          <p:cNvPr id="126" name="Google Shape;126;p23"/>
          <p:cNvCxnSpPr/>
          <p:nvPr/>
        </p:nvCxnSpPr>
        <p:spPr>
          <a:xfrm>
            <a:off x="1395625" y="1311125"/>
            <a:ext cx="0" cy="3586500"/>
          </a:xfrm>
          <a:prstGeom prst="straightConnector1">
            <a:avLst/>
          </a:prstGeom>
          <a:noFill/>
          <a:ln w="38100" cap="flat" cmpd="sng">
            <a:solidFill>
              <a:schemeClr val="dk2"/>
            </a:solidFill>
            <a:prstDash val="solid"/>
            <a:round/>
            <a:headEnd type="none" w="med" len="med"/>
            <a:tailEnd type="none" w="med" len="med"/>
          </a:ln>
        </p:spPr>
      </p:cxnSp>
      <p:cxnSp>
        <p:nvCxnSpPr>
          <p:cNvPr id="127" name="Google Shape;127;p23"/>
          <p:cNvCxnSpPr/>
          <p:nvPr/>
        </p:nvCxnSpPr>
        <p:spPr>
          <a:xfrm>
            <a:off x="7748375" y="1311125"/>
            <a:ext cx="0" cy="358650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4"/>
          <p:cNvPicPr preferRelativeResize="0"/>
          <p:nvPr/>
        </p:nvPicPr>
        <p:blipFill rotWithShape="1">
          <a:blip r:embed="rId3">
            <a:alphaModFix/>
          </a:blip>
          <a:srcRect t="10992" b="5290"/>
          <a:stretch/>
        </p:blipFill>
        <p:spPr>
          <a:xfrm>
            <a:off x="1592888" y="77613"/>
            <a:ext cx="5958226" cy="49882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Proverbs 22 v4</a:t>
            </a:r>
            <a:endParaRPr/>
          </a:p>
        </p:txBody>
      </p:sp>
      <p:sp>
        <p:nvSpPr>
          <p:cNvPr id="75" name="Google Shape;75;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GB" sz="2200" i="1"/>
              <a:t>Humility is the fear of the Lord; its wages are riches and honor and life.</a:t>
            </a:r>
            <a:endParaRPr sz="2200"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GB"/>
              <a:t>The greatest commandment [Matthew 22 v 36-40]</a:t>
            </a:r>
            <a:endParaRPr/>
          </a:p>
        </p:txBody>
      </p:sp>
      <p:sp>
        <p:nvSpPr>
          <p:cNvPr id="81" name="Google Shape;81;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GB" sz="1700"/>
              <a:t>[The Pharisees/Sadducees were testing Jesus]</a:t>
            </a:r>
            <a:r>
              <a:rPr lang="en-GB" sz="2200" i="1"/>
              <a:t> … “Teacher, which is the greatest commandment in the Law?” Jesus replied: “‘Love the Lord your God with all your heart and with all your soul and with all your mind.’ This is the first and greatest commandment. And the second is like it: ‘Love your neighbor as yourself.’</a:t>
            </a:r>
            <a:endParaRPr sz="22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Where humility/humble appears in the bible</a:t>
            </a:r>
            <a:endParaRPr/>
          </a:p>
        </p:txBody>
      </p:sp>
      <p:pic>
        <p:nvPicPr>
          <p:cNvPr id="87" name="Google Shape;87;p17"/>
          <p:cNvPicPr preferRelativeResize="0"/>
          <p:nvPr/>
        </p:nvPicPr>
        <p:blipFill rotWithShape="1">
          <a:blip r:embed="rId3">
            <a:alphaModFix/>
          </a:blip>
          <a:srcRect l="12118" t="20822" r="9799" b="19970"/>
          <a:stretch/>
        </p:blipFill>
        <p:spPr>
          <a:xfrm>
            <a:off x="144304" y="53700"/>
            <a:ext cx="8855388" cy="5036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2 Chronicles 1 v 7-10</a:t>
            </a:r>
            <a:endParaRPr/>
          </a:p>
        </p:txBody>
      </p:sp>
      <p:sp>
        <p:nvSpPr>
          <p:cNvPr id="93" name="Google Shape;93;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ctr" anchorCtr="0">
            <a:normAutofit fontScale="92500"/>
          </a:bodyPr>
          <a:lstStyle/>
          <a:p>
            <a:pPr marL="0" lvl="0" indent="0" algn="ctr" rtl="0">
              <a:spcBef>
                <a:spcPts val="0"/>
              </a:spcBef>
              <a:spcAft>
                <a:spcPts val="0"/>
              </a:spcAft>
              <a:buNone/>
            </a:pPr>
            <a:r>
              <a:rPr lang="en-GB" sz="2200" i="1"/>
              <a:t>That night God appeared to Solomon and said to him, “Ask for whatever you want me to give you.”</a:t>
            </a:r>
            <a:endParaRPr sz="2200" i="1"/>
          </a:p>
          <a:p>
            <a:pPr marL="0" lvl="0" indent="0" algn="ctr" rtl="0">
              <a:spcBef>
                <a:spcPts val="1200"/>
              </a:spcBef>
              <a:spcAft>
                <a:spcPts val="1200"/>
              </a:spcAft>
              <a:buNone/>
            </a:pPr>
            <a:r>
              <a:rPr lang="en-GB" sz="2200" i="1"/>
              <a:t>Solomon answered God, “You have shown great kindness to David my father and have made me king in his place. Now, Lord God, let your promise to my father David be confirmed, for you have made me king over a people who are as numerous as the dust of the earth. Give me wisdom and knowledge, that I may lead this people, for who is able to govern this great people of yours?”</a:t>
            </a:r>
            <a:endParaRPr sz="2200"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2 Chronicles 1 v 11-12</a:t>
            </a:r>
            <a:endParaRPr/>
          </a:p>
        </p:txBody>
      </p:sp>
      <p:sp>
        <p:nvSpPr>
          <p:cNvPr id="99" name="Google Shape;99;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GB" sz="2200" i="1"/>
              <a:t>God said to Solomon, “Since this is your heart’s desire and you have not asked for wealth, possessions or honor, nor for the death of your enemies, and since you have not asked for a long life but for wisdom and knowledge to govern my people over whom I have made you king, therefore wisdom and knowledge will be given you. And I will also give you wealth, possessions and honor, such as no king who was before you ever had and none after you will have.”</a:t>
            </a:r>
            <a:endParaRPr sz="22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Psalm 149 v 4</a:t>
            </a:r>
            <a:endParaRPr/>
          </a:p>
        </p:txBody>
      </p:sp>
      <p:sp>
        <p:nvSpPr>
          <p:cNvPr id="105" name="Google Shape;105;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GB" sz="2200" i="1"/>
              <a:t>For the Lord takes delight in his people; he crowns the humble with victory.</a:t>
            </a:r>
            <a:endParaRPr sz="22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Isaiah 45 v 23</a:t>
            </a:r>
            <a:endParaRPr/>
          </a:p>
        </p:txBody>
      </p:sp>
      <p:sp>
        <p:nvSpPr>
          <p:cNvPr id="111" name="Google Shape;111;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GB" sz="2200" i="1"/>
              <a:t>By myself I have sworn, my mouth has uttered in all integrity a word that will not be revoked: Before me every knee will bow; by me every tongue will swear.</a:t>
            </a:r>
            <a:endParaRPr sz="2200" i="1"/>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462</Words>
  <Application>Microsoft Office PowerPoint</Application>
  <PresentationFormat>On-screen Show (16:9)</PresentationFormat>
  <Paragraphs>41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Roboto Slab</vt:lpstr>
      <vt:lpstr>Roboto</vt:lpstr>
      <vt:lpstr>Arial</vt:lpstr>
      <vt:lpstr>Marina</vt:lpstr>
      <vt:lpstr>Humility</vt:lpstr>
      <vt:lpstr>PowerPoint Presentation</vt:lpstr>
      <vt:lpstr>Proverbs 22 v4</vt:lpstr>
      <vt:lpstr>The greatest commandment [Matthew 22 v 36-40]</vt:lpstr>
      <vt:lpstr>Where humility/humble appears in the bible</vt:lpstr>
      <vt:lpstr>2 Chronicles 1 v 7-10</vt:lpstr>
      <vt:lpstr>2 Chronicles 1 v 11-12</vt:lpstr>
      <vt:lpstr>Psalm 149 v 4</vt:lpstr>
      <vt:lpstr>Isaiah 45 v 23</vt:lpstr>
      <vt:lpstr>James 3 v 13</vt:lpstr>
      <vt:lpstr>Where is God asking for your humility? The “anti -fruit”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Humility</dc:title>
  <dc:creator>NCCTech</dc:creator>
  <cp:lastModifiedBy>Windows User</cp:lastModifiedBy>
  <cp:revision>1</cp:revision>
  <dcterms:modified xsi:type="dcterms:W3CDTF">2023-10-08T11:19:10Z</dcterms:modified>
</cp:coreProperties>
</file>